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75" r:id="rId5"/>
    <p:sldId id="261" r:id="rId6"/>
    <p:sldId id="276" r:id="rId7"/>
    <p:sldId id="277" r:id="rId8"/>
    <p:sldId id="278" r:id="rId9"/>
    <p:sldId id="279" r:id="rId10"/>
    <p:sldId id="281" r:id="rId11"/>
    <p:sldId id="273" r:id="rId12"/>
    <p:sldId id="268" r:id="rId13"/>
    <p:sldId id="282" r:id="rId14"/>
    <p:sldId id="283" r:id="rId15"/>
    <p:sldId id="270" r:id="rId16"/>
    <p:sldId id="284"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4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DD39761-8728-4C03-9CFD-47CE5DB60173}" type="datetimeFigureOut">
              <a:rPr lang="en-US"/>
              <a:pPr>
                <a:defRPr/>
              </a:pPr>
              <a:t>5/23/2011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A88C40-70DD-4220-AE70-88E680F4DB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C21871-ABA9-484C-AB1E-15FF4B21DBF5}" type="datetimeFigureOut">
              <a:rPr lang="en-US"/>
              <a:pPr>
                <a:defRPr/>
              </a:pPr>
              <a:t>5/23/2011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8F26A5-DDF4-4C6F-9F0D-DA7230335E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F8CF97-DD78-43FE-96E2-DCC073BC0B75}" type="datetimeFigureOut">
              <a:rPr lang="en-US"/>
              <a:pPr>
                <a:defRPr/>
              </a:pPr>
              <a:t>5/23/2011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79BD7A-EDFD-4558-881F-590386D96D8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397F1A-1D9C-4BB6-B073-6468D6E39185}" type="datetimeFigureOut">
              <a:rPr lang="en-US"/>
              <a:pPr>
                <a:defRPr/>
              </a:pPr>
              <a:t>5/23/2011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E4B1C9-2B9F-4719-95D2-71D0199FFA6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626E24E-E195-4F09-A8D6-793D69240196}" type="datetimeFigureOut">
              <a:rPr lang="en-US"/>
              <a:pPr>
                <a:defRPr/>
              </a:pPr>
              <a:t>5/23/2011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8C2670-D960-4363-A19B-2BD924C77DF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D475591-BEA3-4CFA-B9D8-31400B70E60E}" type="datetimeFigureOut">
              <a:rPr lang="en-US"/>
              <a:pPr>
                <a:defRPr/>
              </a:pPr>
              <a:t>5/23/2011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B4F2BF-2C30-4BBF-9987-9FB79142A61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71CD168-599B-4C18-BAAA-E384D9A5DEA1}" type="datetimeFigureOut">
              <a:rPr lang="en-US"/>
              <a:pPr>
                <a:defRPr/>
              </a:pPr>
              <a:t>5/23/2011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7C6C067-0049-4DD2-A2E5-CA700E811B5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544E51-669A-4062-B5BC-02C58743E0F1}" type="datetimeFigureOut">
              <a:rPr lang="en-US"/>
              <a:pPr>
                <a:defRPr/>
              </a:pPr>
              <a:t>5/23/2011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F4D90B3-C0BF-4F03-80F2-1871B6DD841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197F8EA-3D91-429E-99D0-32C7338E3A11}" type="datetimeFigureOut">
              <a:rPr lang="en-US"/>
              <a:pPr>
                <a:defRPr/>
              </a:pPr>
              <a:t>5/23/2011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677767A-87DC-4B7A-AB8E-D6DF733A45C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A81EAF-F249-4C90-9230-995D68FC798C}" type="datetimeFigureOut">
              <a:rPr lang="en-US"/>
              <a:pPr>
                <a:defRPr/>
              </a:pPr>
              <a:t>5/23/2011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DFA4D0-A48E-4E0B-ACD9-23AA26113EA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A2F32F-9B9B-4722-A81D-ADB37ECEFDE5}" type="datetimeFigureOut">
              <a:rPr lang="en-US"/>
              <a:pPr>
                <a:defRPr/>
              </a:pPr>
              <a:t>5/23/2011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D949229-8172-4D8F-9E0A-82996D3B79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25EC9A7-2A3B-4F51-9443-AB19AC354BAB}" type="datetimeFigureOut">
              <a:rPr lang="en-US"/>
              <a:pPr>
                <a:defRPr/>
              </a:pPr>
              <a:t>5/23/2011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3642500-1540-4064-A036-B80A04B30B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prstTxWarp prst="textChevronInverted">
              <a:avLst/>
            </a:prstTxWarp>
            <a:normAutofit/>
          </a:bodyPr>
          <a:lstStyle/>
          <a:p>
            <a:pPr fontAlgn="auto">
              <a:spcAft>
                <a:spcPts val="0"/>
              </a:spcAft>
              <a:defRPr/>
            </a:pPr>
            <a:r>
              <a:rPr lang="en-US" sz="8800" b="1" dirty="0" smtClean="0">
                <a:ln w="10541" cmpd="sng">
                  <a:solidFill>
                    <a:srgbClr val="7D7D7D">
                      <a:tint val="100000"/>
                      <a:shade val="100000"/>
                      <a:satMod val="110000"/>
                    </a:srgbClr>
                  </a:solidFill>
                  <a:prstDash val="solid"/>
                </a:ln>
                <a:solidFill>
                  <a:srgbClr val="FF0000"/>
                </a:solidFill>
                <a:effectLst>
                  <a:glow rad="228600">
                    <a:srgbClr val="002060">
                      <a:alpha val="40000"/>
                    </a:srgbClr>
                  </a:glow>
                  <a:reflection blurRad="6350" stA="50000" endA="300" endPos="50000" dist="60007" dir="5400000" sy="-100000" algn="bl" rotWithShape="0"/>
                </a:effectLst>
              </a:rPr>
              <a:t>South Africa</a:t>
            </a:r>
            <a:endParaRPr lang="en-US" sz="8800" dirty="0">
              <a:solidFill>
                <a:srgbClr val="FF0000"/>
              </a:solidFill>
              <a:effectLst>
                <a:glow rad="228600">
                  <a:srgbClr val="002060">
                    <a:alpha val="40000"/>
                  </a:srgbClr>
                </a:glow>
                <a:reflection blurRad="6350" stA="50000" endA="300" endPos="50000" dist="60007" dir="5400000" sy="-100000" algn="bl" rotWithShape="0"/>
              </a:effectLst>
            </a:endParaRPr>
          </a:p>
        </p:txBody>
      </p:sp>
      <p:sp>
        <p:nvSpPr>
          <p:cNvPr id="13314" name="Subtitle 2"/>
          <p:cNvSpPr>
            <a:spLocks noGrp="1"/>
          </p:cNvSpPr>
          <p:nvPr>
            <p:ph type="subTitle" idx="1"/>
          </p:nvPr>
        </p:nvSpPr>
        <p:spPr/>
        <p:txBody>
          <a:bodyPr/>
          <a:lstStyle/>
          <a:p>
            <a:r>
              <a:rPr lang="en-US" smtClean="0">
                <a:solidFill>
                  <a:srgbClr val="FF0000"/>
                </a:solidFill>
              </a:rPr>
              <a:t>By: Jamilyn-Allegheny Elementary</a:t>
            </a:r>
          </a:p>
          <a:p>
            <a:r>
              <a:rPr lang="en-US" smtClean="0">
                <a:solidFill>
                  <a:srgbClr val="FF0000"/>
                </a:solidFill>
              </a:rPr>
              <a:t> and Georgia- Washington Elementary</a:t>
            </a:r>
          </a:p>
          <a:p>
            <a:endParaRPr lang="en-US" smtClean="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75000"/>
                  </a:schemeClr>
                </a:solidFill>
              </a:rPr>
              <a:t>Sports</a:t>
            </a:r>
            <a:endParaRPr lang="en-US" dirty="0">
              <a:solidFill>
                <a:schemeClr val="tx2">
                  <a:lumMod val="75000"/>
                </a:schemeClr>
              </a:solidFill>
            </a:endParaRPr>
          </a:p>
        </p:txBody>
      </p:sp>
      <p:sp>
        <p:nvSpPr>
          <p:cNvPr id="3" name="Text Placeholder 2"/>
          <p:cNvSpPr>
            <a:spLocks noGrp="1"/>
          </p:cNvSpPr>
          <p:nvPr>
            <p:ph type="body" idx="1"/>
          </p:nvPr>
        </p:nvSpPr>
        <p:spPr/>
        <p:txBody>
          <a:bodyPr rtlCol="0">
            <a:noAutofit/>
          </a:bodyPr>
          <a:lstStyle/>
          <a:p>
            <a:pPr fontAlgn="auto">
              <a:spcAft>
                <a:spcPts val="0"/>
              </a:spcAft>
              <a:buFont typeface="Arial" pitchFamily="34" charset="0"/>
              <a:buNone/>
              <a:defRPr/>
            </a:pPr>
            <a:r>
              <a:rPr lang="en-US" sz="3600" dirty="0" smtClean="0">
                <a:solidFill>
                  <a:schemeClr val="tx2">
                    <a:lumMod val="75000"/>
                  </a:schemeClr>
                </a:solidFill>
              </a:rPr>
              <a:t>CRICKET</a:t>
            </a:r>
            <a:endParaRPr lang="en-US" sz="3600" dirty="0">
              <a:solidFill>
                <a:schemeClr val="tx2">
                  <a:lumMod val="75000"/>
                </a:schemeClr>
              </a:solidFill>
            </a:endParaRPr>
          </a:p>
        </p:txBody>
      </p:sp>
      <p:sp>
        <p:nvSpPr>
          <p:cNvPr id="5" name="Text Placeholder 4"/>
          <p:cNvSpPr>
            <a:spLocks noGrp="1"/>
          </p:cNvSpPr>
          <p:nvPr>
            <p:ph type="body" sz="quarter" idx="3"/>
          </p:nvPr>
        </p:nvSpPr>
        <p:spPr/>
        <p:txBody>
          <a:bodyPr rtlCol="0">
            <a:noAutofit/>
          </a:bodyPr>
          <a:lstStyle/>
          <a:p>
            <a:pPr fontAlgn="auto">
              <a:spcAft>
                <a:spcPts val="0"/>
              </a:spcAft>
              <a:buFont typeface="Arial" pitchFamily="34" charset="0"/>
              <a:buNone/>
              <a:defRPr/>
            </a:pPr>
            <a:r>
              <a:rPr lang="en-US" sz="3600" dirty="0" smtClean="0">
                <a:solidFill>
                  <a:schemeClr val="tx2">
                    <a:lumMod val="75000"/>
                  </a:schemeClr>
                </a:solidFill>
              </a:rPr>
              <a:t>SOCCER</a:t>
            </a:r>
            <a:endParaRPr lang="en-US" sz="3600" dirty="0">
              <a:solidFill>
                <a:schemeClr val="tx2">
                  <a:lumMod val="75000"/>
                </a:schemeClr>
              </a:solidFill>
            </a:endParaRPr>
          </a:p>
        </p:txBody>
      </p:sp>
      <p:pic>
        <p:nvPicPr>
          <p:cNvPr id="22532" name="Content Placeholder 9" descr="000000000000000.jpg"/>
          <p:cNvPicPr>
            <a:picLocks noGrp="1" noChangeAspect="1"/>
          </p:cNvPicPr>
          <p:nvPr>
            <p:ph sz="quarter" idx="4"/>
          </p:nvPr>
        </p:nvPicPr>
        <p:blipFill>
          <a:blip r:embed="rId2"/>
          <a:srcRect/>
          <a:stretch>
            <a:fillRect/>
          </a:stretch>
        </p:blipFill>
        <p:spPr>
          <a:xfrm>
            <a:off x="4800600" y="2667000"/>
            <a:ext cx="4041775" cy="2930525"/>
          </a:xfrm>
        </p:spPr>
      </p:pic>
      <p:pic>
        <p:nvPicPr>
          <p:cNvPr id="22533" name="Content Placeholder 8" descr="11111111111111.jpg"/>
          <p:cNvPicPr>
            <a:picLocks noGrp="1" noChangeAspect="1"/>
          </p:cNvPicPr>
          <p:nvPr>
            <p:ph sz="half" idx="2"/>
          </p:nvPr>
        </p:nvPicPr>
        <p:blipFill>
          <a:blip r:embed="rId3"/>
          <a:srcRect/>
          <a:stretch>
            <a:fillRect/>
          </a:stretch>
        </p:blipFill>
        <p:spPr>
          <a:xfrm>
            <a:off x="457200" y="2441575"/>
            <a:ext cx="4040188" cy="3417888"/>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540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Politics</a:t>
            </a:r>
            <a:endParaRPr lang="en-US" sz="5400" dirty="0">
              <a:ln w="10160">
                <a:solidFill>
                  <a:schemeClr val="accent1"/>
                </a:solidFill>
                <a:prstDash val="solid"/>
              </a:ln>
              <a:solidFill>
                <a:schemeClr val="tx2">
                  <a:lumMod val="50000"/>
                </a:schemeClr>
              </a:solidFill>
              <a:effectLst>
                <a:outerShdw blurRad="38100" dist="32000" dir="5400000" algn="tl">
                  <a:srgbClr val="000000">
                    <a:alpha val="30000"/>
                  </a:srgbClr>
                </a:outerShdw>
              </a:effectLst>
            </a:endParaRP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US" sz="360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South African citizens over 18 are allowed to vote. South Africa has had fully inclusive democratic elections in 1994, 1999, 2004, and 2009. Before 1994, only white South Africans were allowed to vote for the national government.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75000"/>
                  </a:schemeClr>
                </a:solidFill>
              </a:rPr>
              <a:t>Leaders</a:t>
            </a:r>
            <a:endParaRPr lang="en-US" dirty="0">
              <a:solidFill>
                <a:schemeClr val="tx2">
                  <a:lumMod val="75000"/>
                </a:schemeClr>
              </a:solidFill>
            </a:endParaRPr>
          </a:p>
        </p:txBody>
      </p:sp>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r>
              <a:rPr lang="en-US" sz="3600" dirty="0" smtClean="0">
                <a:solidFill>
                  <a:schemeClr val="tx2">
                    <a:lumMod val="75000"/>
                  </a:schemeClr>
                </a:solidFill>
              </a:rPr>
              <a:t>Jacob </a:t>
            </a:r>
            <a:r>
              <a:rPr lang="en-US" sz="3600" dirty="0" err="1" smtClean="0">
                <a:solidFill>
                  <a:schemeClr val="tx2">
                    <a:lumMod val="75000"/>
                  </a:schemeClr>
                </a:solidFill>
              </a:rPr>
              <a:t>Zuma</a:t>
            </a:r>
            <a:r>
              <a:rPr lang="en-US" sz="3600" dirty="0" smtClean="0">
                <a:solidFill>
                  <a:schemeClr val="tx2">
                    <a:lumMod val="75000"/>
                  </a:schemeClr>
                </a:solidFill>
              </a:rPr>
              <a:t> is South Africa’s current president. He has served since 2009.</a:t>
            </a:r>
            <a:endParaRPr lang="en-US" sz="3600" dirty="0">
              <a:solidFill>
                <a:schemeClr val="tx2">
                  <a:lumMod val="75000"/>
                </a:schemeClr>
              </a:solidFill>
            </a:endParaRPr>
          </a:p>
        </p:txBody>
      </p:sp>
      <p:pic>
        <p:nvPicPr>
          <p:cNvPr id="24579" name="Content Placeholder 7" descr="11111111111.jpg"/>
          <p:cNvPicPr>
            <a:picLocks noGrp="1" noChangeAspect="1"/>
          </p:cNvPicPr>
          <p:nvPr>
            <p:ph sz="half" idx="1"/>
          </p:nvPr>
        </p:nvPicPr>
        <p:blipFill>
          <a:blip r:embed="rId2"/>
          <a:srcRect/>
          <a:stretch>
            <a:fillRect/>
          </a:stretch>
        </p:blipFill>
        <p:spPr>
          <a:xfrm>
            <a:off x="533400" y="1676400"/>
            <a:ext cx="3581400" cy="44958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540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Government</a:t>
            </a:r>
            <a:endParaRPr lang="en-US" sz="5400" dirty="0">
              <a:solidFill>
                <a:schemeClr val="tx2">
                  <a:lumMod val="50000"/>
                </a:schemeClr>
              </a:solidFill>
            </a:endParaRP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US" sz="360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The parliament is made up of two houses, the National Assembly and the National Council of Provinces. The National Assembly is the more influential, passing legislation and overseeing executive performance. Members of the National Assembly serve for a term of 5 years</a:t>
            </a:r>
            <a:r>
              <a:rPr lang="en-US" sz="3600" dirty="0" smtClean="0">
                <a:ln w="10160">
                  <a:solidFill>
                    <a:schemeClr val="accent1"/>
                  </a:solidFill>
                  <a:prstDash val="solid"/>
                </a:ln>
                <a:solidFill>
                  <a:schemeClr val="accent1">
                    <a:lumMod val="75000"/>
                  </a:schemeClr>
                </a:solidFill>
                <a:effectLst>
                  <a:outerShdw blurRad="38100" dist="32000" dir="5400000" algn="tl">
                    <a:srgbClr val="000000">
                      <a:alpha val="30000"/>
                    </a:srgbClr>
                  </a:outerShdw>
                </a:effectLst>
              </a:rPr>
              <a:t>. </a:t>
            </a:r>
          </a:p>
          <a:p>
            <a:pPr fontAlgn="auto">
              <a:spcAft>
                <a:spcPts val="0"/>
              </a:spcAft>
              <a:buFont typeface="Arial" pitchFamily="34" charset="0"/>
              <a:buChar char="•"/>
              <a:defRPr/>
            </a:pP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50000"/>
                  </a:schemeClr>
                </a:solidFill>
              </a:rPr>
              <a:t>Money</a:t>
            </a:r>
            <a:endParaRPr lang="en-US" dirty="0">
              <a:solidFill>
                <a:schemeClr val="tx2">
                  <a:lumMod val="50000"/>
                </a:schemeClr>
              </a:solidFill>
            </a:endParaRPr>
          </a:p>
        </p:txBody>
      </p:sp>
      <p:sp>
        <p:nvSpPr>
          <p:cNvPr id="3" name="Text Placeholder 2"/>
          <p:cNvSpPr>
            <a:spLocks noGrp="1"/>
          </p:cNvSpPr>
          <p:nvPr>
            <p:ph type="body" idx="1"/>
          </p:nvPr>
        </p:nvSpPr>
        <p:spPr/>
        <p:txBody>
          <a:bodyPr rtlCol="0">
            <a:normAutofit/>
          </a:bodyPr>
          <a:lstStyle/>
          <a:p>
            <a:pPr fontAlgn="auto">
              <a:spcAft>
                <a:spcPts val="0"/>
              </a:spcAft>
              <a:buFont typeface="Arial" pitchFamily="34" charset="0"/>
              <a:buNone/>
              <a:defRPr/>
            </a:pPr>
            <a:r>
              <a:rPr lang="en-US" dirty="0" smtClean="0">
                <a:solidFill>
                  <a:schemeClr val="tx2">
                    <a:lumMod val="50000"/>
                  </a:schemeClr>
                </a:solidFill>
              </a:rPr>
              <a:t>COINS 2004 EDITION</a:t>
            </a:r>
            <a:endParaRPr lang="en-US" dirty="0">
              <a:solidFill>
                <a:schemeClr val="tx2">
                  <a:lumMod val="50000"/>
                </a:schemeClr>
              </a:solidFill>
            </a:endParaRPr>
          </a:p>
        </p:txBody>
      </p:sp>
      <p:pic>
        <p:nvPicPr>
          <p:cNvPr id="26627" name="Content Placeholder 7" descr="00000000000.jpg"/>
          <p:cNvPicPr>
            <a:picLocks noGrp="1" noChangeAspect="1"/>
          </p:cNvPicPr>
          <p:nvPr>
            <p:ph sz="half" idx="2"/>
          </p:nvPr>
        </p:nvPicPr>
        <p:blipFill>
          <a:blip r:embed="rId2"/>
          <a:srcRect/>
          <a:stretch>
            <a:fillRect/>
          </a:stretch>
        </p:blipFill>
        <p:spPr>
          <a:xfrm>
            <a:off x="152400" y="2133600"/>
            <a:ext cx="4267200" cy="2133600"/>
          </a:xfrm>
        </p:spPr>
      </p:pic>
      <p:sp>
        <p:nvSpPr>
          <p:cNvPr id="5" name="Text Placeholder 4"/>
          <p:cNvSpPr>
            <a:spLocks noGrp="1"/>
          </p:cNvSpPr>
          <p:nvPr>
            <p:ph type="body" sz="quarter" idx="3"/>
          </p:nvPr>
        </p:nvSpPr>
        <p:spPr/>
        <p:txBody>
          <a:bodyPr rtlCol="0">
            <a:normAutofit/>
          </a:bodyPr>
          <a:lstStyle/>
          <a:p>
            <a:pPr fontAlgn="auto">
              <a:spcAft>
                <a:spcPts val="0"/>
              </a:spcAft>
              <a:buFont typeface="Arial" pitchFamily="34" charset="0"/>
              <a:buNone/>
              <a:defRPr/>
            </a:pPr>
            <a:r>
              <a:rPr lang="en-US" dirty="0" smtClean="0">
                <a:solidFill>
                  <a:schemeClr val="tx2">
                    <a:lumMod val="50000"/>
                  </a:schemeClr>
                </a:solidFill>
              </a:rPr>
              <a:t>PAPER MONEY</a:t>
            </a:r>
            <a:endParaRPr lang="en-US" dirty="0">
              <a:solidFill>
                <a:schemeClr val="tx2">
                  <a:lumMod val="50000"/>
                </a:schemeClr>
              </a:solidFill>
            </a:endParaRPr>
          </a:p>
        </p:txBody>
      </p:sp>
      <p:pic>
        <p:nvPicPr>
          <p:cNvPr id="26629" name="Content Placeholder 6" descr="000000000000000000000000000.jpg"/>
          <p:cNvPicPr>
            <a:picLocks noGrp="1" noChangeAspect="1"/>
          </p:cNvPicPr>
          <p:nvPr>
            <p:ph sz="quarter" idx="4"/>
          </p:nvPr>
        </p:nvPicPr>
        <p:blipFill>
          <a:blip r:embed="rId3"/>
          <a:srcRect/>
          <a:stretch>
            <a:fillRect/>
          </a:stretch>
        </p:blipFill>
        <p:spPr>
          <a:xfrm>
            <a:off x="5715000" y="2209800"/>
            <a:ext cx="2514600" cy="4495800"/>
          </a:xfrm>
        </p:spPr>
      </p:pic>
      <p:sp>
        <p:nvSpPr>
          <p:cNvPr id="9" name="TextBox 8"/>
          <p:cNvSpPr txBox="1"/>
          <p:nvPr/>
        </p:nvSpPr>
        <p:spPr>
          <a:xfrm>
            <a:off x="228600" y="4572000"/>
            <a:ext cx="4114800" cy="1077913"/>
          </a:xfrm>
          <a:prstGeom prst="rect">
            <a:avLst/>
          </a:prstGeom>
          <a:noFill/>
        </p:spPr>
        <p:txBody>
          <a:bodyPr>
            <a:spAutoFit/>
          </a:bodyPr>
          <a:lstStyle/>
          <a:p>
            <a:pPr fontAlgn="auto">
              <a:spcBef>
                <a:spcPts val="0"/>
              </a:spcBef>
              <a:spcAft>
                <a:spcPts val="0"/>
              </a:spcAft>
              <a:defRPr/>
            </a:pPr>
            <a:r>
              <a:rPr lang="en-US" sz="3200" b="1" dirty="0">
                <a:solidFill>
                  <a:schemeClr val="tx2">
                    <a:lumMod val="50000"/>
                  </a:schemeClr>
                </a:solidFill>
                <a:latin typeface="+mn-lt"/>
              </a:rPr>
              <a:t>Money in South Africa is called Rand</a:t>
            </a:r>
            <a:r>
              <a:rPr lang="en-US" b="1" dirty="0">
                <a:solidFill>
                  <a:schemeClr val="tx2">
                    <a:lumMod val="50000"/>
                  </a:schemeClr>
                </a:solidFill>
                <a:latin typeface="+mn-lt"/>
              </a:rPr>
              <a:t>.</a:t>
            </a:r>
            <a:endParaRPr lang="en-US" b="1" dirty="0">
              <a:solidFill>
                <a:schemeClr val="tx2">
                  <a:lumMod val="50000"/>
                </a:schemeClr>
              </a:solidFill>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75000"/>
                  </a:schemeClr>
                </a:solidFill>
              </a:rPr>
              <a:t>Population</a:t>
            </a:r>
            <a:endParaRPr lang="en-US" dirty="0">
              <a:solidFill>
                <a:schemeClr val="tx2">
                  <a:lumMod val="75000"/>
                </a:schemeClr>
              </a:solidFill>
            </a:endParaRPr>
          </a:p>
        </p:txBody>
      </p:sp>
      <p:pic>
        <p:nvPicPr>
          <p:cNvPr id="27650" name="Content Placeholder 4" descr="000000000000000000000.jpg"/>
          <p:cNvPicPr>
            <a:picLocks noGrp="1" noChangeAspect="1"/>
          </p:cNvPicPr>
          <p:nvPr>
            <p:ph sz="half" idx="1"/>
          </p:nvPr>
        </p:nvPicPr>
        <p:blipFill>
          <a:blip r:embed="rId2"/>
          <a:srcRect/>
          <a:stretch>
            <a:fillRect/>
          </a:stretch>
        </p:blipFill>
        <p:spPr>
          <a:xfrm>
            <a:off x="0" y="1905000"/>
            <a:ext cx="4419600" cy="3703638"/>
          </a:xfrm>
        </p:spPr>
      </p:pic>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r>
              <a:rPr lang="en-US" dirty="0" smtClean="0">
                <a:ln>
                  <a:solidFill>
                    <a:schemeClr val="bg1"/>
                  </a:solidFill>
                </a:ln>
                <a:solidFill>
                  <a:schemeClr val="tx2">
                    <a:lumMod val="50000"/>
                  </a:schemeClr>
                </a:solidFill>
              </a:rPr>
              <a:t>In 2008 South Africa had a population of 43,997,828 compared to the United States which was 301,139,947. The life expectancy in South Africa is 49 years, the life expectancy in the  U.S. is 77 years.</a:t>
            </a:r>
            <a:endParaRPr lang="en-US" dirty="0">
              <a:ln>
                <a:solidFill>
                  <a:schemeClr val="bg1"/>
                </a:solidFill>
              </a:ln>
              <a:solidFill>
                <a:schemeClr val="tx2">
                  <a:lumMod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descr="south afri.jpg"/>
          <p:cNvPicPr>
            <a:picLocks noChangeAspect="1" noChangeArrowheads="1"/>
          </p:cNvPicPr>
          <p:nvPr/>
        </p:nvPicPr>
        <p:blipFill>
          <a:blip r:embed="rId2"/>
          <a:srcRect/>
          <a:stretch>
            <a:fillRect/>
          </a:stretch>
        </p:blipFill>
        <p:spPr bwMode="auto">
          <a:xfrm>
            <a:off x="1752600" y="1295400"/>
            <a:ext cx="4953000" cy="3886200"/>
          </a:xfrm>
          <a:prstGeom prst="rect">
            <a:avLst/>
          </a:prstGeom>
          <a:noFill/>
          <a:ln w="9525">
            <a:noFill/>
            <a:miter lim="800000"/>
            <a:headEnd/>
            <a:tailEnd/>
          </a:ln>
        </p:spPr>
      </p:pic>
      <p:pic>
        <p:nvPicPr>
          <p:cNvPr id="28674" name="Picture 2" descr="south afric7.jpg"/>
          <p:cNvPicPr>
            <a:picLocks noChangeAspect="1" noChangeArrowheads="1"/>
          </p:cNvPicPr>
          <p:nvPr/>
        </p:nvPicPr>
        <p:blipFill>
          <a:blip r:embed="rId3"/>
          <a:srcRect/>
          <a:stretch>
            <a:fillRect/>
          </a:stretch>
        </p:blipFill>
        <p:spPr bwMode="auto">
          <a:xfrm>
            <a:off x="5791200" y="304800"/>
            <a:ext cx="2895600" cy="2133600"/>
          </a:xfrm>
          <a:prstGeom prst="rect">
            <a:avLst/>
          </a:prstGeom>
          <a:noFill/>
          <a:ln w="9525">
            <a:noFill/>
            <a:miter lim="800000"/>
            <a:headEnd/>
            <a:tailEnd/>
          </a:ln>
        </p:spPr>
      </p:pic>
      <p:pic>
        <p:nvPicPr>
          <p:cNvPr id="28675" name="Picture 3" descr="soth african fur seal pup.jpg"/>
          <p:cNvPicPr>
            <a:picLocks noChangeAspect="1" noChangeArrowheads="1"/>
          </p:cNvPicPr>
          <p:nvPr/>
        </p:nvPicPr>
        <p:blipFill>
          <a:blip r:embed="rId4"/>
          <a:srcRect/>
          <a:stretch>
            <a:fillRect/>
          </a:stretch>
        </p:blipFill>
        <p:spPr bwMode="auto">
          <a:xfrm>
            <a:off x="228600" y="152400"/>
            <a:ext cx="2676525" cy="2200275"/>
          </a:xfrm>
          <a:prstGeom prst="rect">
            <a:avLst/>
          </a:prstGeom>
          <a:noFill/>
          <a:ln w="9525">
            <a:noFill/>
            <a:miter lim="800000"/>
            <a:headEnd/>
            <a:tailEnd/>
          </a:ln>
        </p:spPr>
      </p:pic>
      <p:pic>
        <p:nvPicPr>
          <p:cNvPr id="28676" name="Picture 4" descr="south africa8.jpg"/>
          <p:cNvPicPr>
            <a:picLocks noChangeAspect="1" noChangeArrowheads="1"/>
          </p:cNvPicPr>
          <p:nvPr/>
        </p:nvPicPr>
        <p:blipFill>
          <a:blip r:embed="rId5"/>
          <a:srcRect/>
          <a:stretch>
            <a:fillRect/>
          </a:stretch>
        </p:blipFill>
        <p:spPr bwMode="auto">
          <a:xfrm>
            <a:off x="5562600" y="4410075"/>
            <a:ext cx="3352800" cy="2447925"/>
          </a:xfrm>
          <a:prstGeom prst="rect">
            <a:avLst/>
          </a:prstGeom>
          <a:noFill/>
          <a:ln w="9525">
            <a:noFill/>
            <a:miter lim="800000"/>
            <a:headEnd/>
            <a:tailEnd/>
          </a:ln>
        </p:spPr>
      </p:pic>
      <p:pic>
        <p:nvPicPr>
          <p:cNvPr id="28677" name="Picture 5" descr="south_africa boabab.jpg"/>
          <p:cNvPicPr>
            <a:picLocks noChangeAspect="1" noChangeArrowheads="1"/>
          </p:cNvPicPr>
          <p:nvPr/>
        </p:nvPicPr>
        <p:blipFill>
          <a:blip r:embed="rId6"/>
          <a:srcRect/>
          <a:stretch>
            <a:fillRect/>
          </a:stretch>
        </p:blipFill>
        <p:spPr bwMode="auto">
          <a:xfrm>
            <a:off x="228600" y="4114800"/>
            <a:ext cx="2362200" cy="2514600"/>
          </a:xfrm>
          <a:prstGeom prst="rect">
            <a:avLst/>
          </a:prstGeom>
          <a:noFill/>
          <a:ln w="9525">
            <a:noFill/>
            <a:miter lim="800000"/>
            <a:headEnd/>
            <a:tailEnd/>
          </a:ln>
        </p:spPr>
      </p:pic>
      <p:pic>
        <p:nvPicPr>
          <p:cNvPr id="28678" name="Picture 6" descr="south african white lion big.jpg"/>
          <p:cNvPicPr>
            <a:picLocks noChangeAspect="1" noChangeArrowheads="1"/>
          </p:cNvPicPr>
          <p:nvPr/>
        </p:nvPicPr>
        <p:blipFill>
          <a:blip r:embed="rId7"/>
          <a:srcRect/>
          <a:stretch>
            <a:fillRect/>
          </a:stretch>
        </p:blipFill>
        <p:spPr bwMode="auto">
          <a:xfrm>
            <a:off x="6019800" y="2133600"/>
            <a:ext cx="2943225" cy="2514600"/>
          </a:xfrm>
          <a:prstGeom prst="rect">
            <a:avLst/>
          </a:prstGeom>
          <a:noFill/>
          <a:ln w="9525">
            <a:noFill/>
            <a:miter lim="800000"/>
            <a:headEnd/>
            <a:tailEnd/>
          </a:ln>
        </p:spPr>
      </p:pic>
      <p:pic>
        <p:nvPicPr>
          <p:cNvPr id="28679" name="Picture 7" descr="south africa1.jpg"/>
          <p:cNvPicPr>
            <a:picLocks noChangeAspect="1" noChangeArrowheads="1"/>
          </p:cNvPicPr>
          <p:nvPr/>
        </p:nvPicPr>
        <p:blipFill>
          <a:blip r:embed="rId8"/>
          <a:srcRect/>
          <a:stretch>
            <a:fillRect/>
          </a:stretch>
        </p:blipFill>
        <p:spPr bwMode="auto">
          <a:xfrm>
            <a:off x="0" y="2286000"/>
            <a:ext cx="2895600" cy="2362200"/>
          </a:xfrm>
          <a:prstGeom prst="rect">
            <a:avLst/>
          </a:prstGeom>
          <a:noFill/>
          <a:ln w="9525">
            <a:noFill/>
            <a:miter lim="800000"/>
            <a:headEnd/>
            <a:tailEnd/>
          </a:ln>
        </p:spPr>
      </p:pic>
      <p:pic>
        <p:nvPicPr>
          <p:cNvPr id="28680" name="Picture 8" descr="soth africa 3.jpg"/>
          <p:cNvPicPr>
            <a:picLocks noChangeAspect="1" noChangeArrowheads="1"/>
          </p:cNvPicPr>
          <p:nvPr/>
        </p:nvPicPr>
        <p:blipFill>
          <a:blip r:embed="rId9"/>
          <a:srcRect/>
          <a:stretch>
            <a:fillRect/>
          </a:stretch>
        </p:blipFill>
        <p:spPr bwMode="auto">
          <a:xfrm>
            <a:off x="2362200" y="4876800"/>
            <a:ext cx="3429000" cy="1981200"/>
          </a:xfrm>
          <a:prstGeom prst="rect">
            <a:avLst/>
          </a:prstGeom>
          <a:noFill/>
          <a:ln w="9525">
            <a:noFill/>
            <a:miter lim="800000"/>
            <a:headEnd/>
            <a:tailEnd/>
          </a:ln>
        </p:spPr>
      </p:pic>
      <p:pic>
        <p:nvPicPr>
          <p:cNvPr id="28681" name="Picture 9" descr="south african.jpg"/>
          <p:cNvPicPr>
            <a:picLocks noChangeAspect="1" noChangeArrowheads="1"/>
          </p:cNvPicPr>
          <p:nvPr/>
        </p:nvPicPr>
        <p:blipFill>
          <a:blip r:embed="rId10"/>
          <a:srcRect/>
          <a:stretch>
            <a:fillRect/>
          </a:stretch>
        </p:blipFill>
        <p:spPr bwMode="auto">
          <a:xfrm>
            <a:off x="2590800" y="0"/>
            <a:ext cx="3429000" cy="2200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accent1">
                    <a:lumMod val="50000"/>
                  </a:schemeClr>
                </a:solidFill>
              </a:rPr>
              <a:t>Animals</a:t>
            </a:r>
            <a:endParaRPr lang="en-US" dirty="0">
              <a:solidFill>
                <a:schemeClr val="accent1">
                  <a:lumMod val="50000"/>
                </a:schemeClr>
              </a:solidFill>
            </a:endParaRPr>
          </a:p>
        </p:txBody>
      </p:sp>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r>
              <a:rPr lang="en-US" sz="3200" dirty="0" smtClean="0">
                <a:ln>
                  <a:solidFill>
                    <a:schemeClr val="bg1"/>
                  </a:solidFill>
                </a:ln>
                <a:solidFill>
                  <a:schemeClr val="tx2">
                    <a:lumMod val="75000"/>
                  </a:schemeClr>
                </a:solidFill>
              </a:rPr>
              <a:t>The Springbok is considered to be South Africa’s national animal and symbol. They love to jump up and down all the time.</a:t>
            </a:r>
            <a:endParaRPr lang="en-US" dirty="0">
              <a:ln>
                <a:solidFill>
                  <a:schemeClr val="bg1"/>
                </a:solidFill>
              </a:ln>
              <a:solidFill>
                <a:schemeClr val="tx2">
                  <a:lumMod val="75000"/>
                </a:schemeClr>
              </a:solidFill>
            </a:endParaRPr>
          </a:p>
        </p:txBody>
      </p:sp>
      <p:pic>
        <p:nvPicPr>
          <p:cNvPr id="14339" name="Content Placeholder 4" descr="south africa.jpg"/>
          <p:cNvPicPr>
            <a:picLocks noGrp="1"/>
          </p:cNvPicPr>
          <p:nvPr>
            <p:ph sz="half" idx="1"/>
          </p:nvPr>
        </p:nvPicPr>
        <p:blipFill>
          <a:blip r:embed="rId2"/>
          <a:srcRect/>
          <a:stretch>
            <a:fillRect/>
          </a:stretch>
        </p:blipFill>
        <p:spPr>
          <a:xfrm>
            <a:off x="228600" y="1905000"/>
            <a:ext cx="4191000" cy="40386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accent1">
                    <a:lumMod val="50000"/>
                  </a:schemeClr>
                </a:solidFill>
              </a:rPr>
              <a:t>Animals</a:t>
            </a:r>
            <a:endParaRPr lang="en-US" dirty="0">
              <a:solidFill>
                <a:schemeClr val="accent1">
                  <a:lumMod val="50000"/>
                </a:schemeClr>
              </a:solidFill>
            </a:endParaRPr>
          </a:p>
        </p:txBody>
      </p:sp>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endParaRPr lang="en-US" dirty="0" smtClean="0">
              <a:solidFill>
                <a:schemeClr val="accent1">
                  <a:lumMod val="50000"/>
                </a:schemeClr>
              </a:solidFill>
            </a:endParaRPr>
          </a:p>
          <a:p>
            <a:pPr fontAlgn="auto">
              <a:spcAft>
                <a:spcPts val="0"/>
              </a:spcAft>
              <a:buFont typeface="Arial" pitchFamily="34" charset="0"/>
              <a:buChar char="•"/>
              <a:defRPr/>
            </a:pPr>
            <a:endParaRPr lang="en-US" dirty="0" smtClean="0">
              <a:solidFill>
                <a:schemeClr val="accent1">
                  <a:lumMod val="50000"/>
                </a:schemeClr>
              </a:solidFill>
            </a:endParaRPr>
          </a:p>
          <a:p>
            <a:pPr fontAlgn="auto">
              <a:spcAft>
                <a:spcPts val="0"/>
              </a:spcAft>
              <a:buFont typeface="Arial" pitchFamily="34" charset="0"/>
              <a:buChar char="•"/>
              <a:defRPr/>
            </a:pPr>
            <a:r>
              <a:rPr lang="en-US" dirty="0" smtClean="0">
                <a:ln>
                  <a:solidFill>
                    <a:schemeClr val="bg1"/>
                  </a:solidFill>
                </a:ln>
                <a:solidFill>
                  <a:schemeClr val="accent1">
                    <a:lumMod val="50000"/>
                  </a:schemeClr>
                </a:solidFill>
              </a:rPr>
              <a:t>The wild dog is also native to South Africa it is highly endangered. Lions are predators of wild dogs. They are also carnivores.</a:t>
            </a:r>
            <a:endParaRPr lang="en-US" dirty="0">
              <a:ln>
                <a:solidFill>
                  <a:schemeClr val="bg1"/>
                </a:solidFill>
              </a:ln>
              <a:solidFill>
                <a:schemeClr val="accent1">
                  <a:lumMod val="50000"/>
                </a:schemeClr>
              </a:solidFill>
            </a:endParaRPr>
          </a:p>
        </p:txBody>
      </p:sp>
      <p:pic>
        <p:nvPicPr>
          <p:cNvPr id="15363" name="Content Placeholder 4" descr="south african wild dog puppy.jpg"/>
          <p:cNvPicPr>
            <a:picLocks noGrp="1"/>
          </p:cNvPicPr>
          <p:nvPr>
            <p:ph sz="half" idx="1"/>
          </p:nvPr>
        </p:nvPicPr>
        <p:blipFill>
          <a:blip r:embed="rId2"/>
          <a:srcRect/>
          <a:stretch>
            <a:fillRect/>
          </a:stretch>
        </p:blipFill>
        <p:spPr>
          <a:xfrm>
            <a:off x="152400" y="2286000"/>
            <a:ext cx="4419600" cy="3810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solidFill>
                  <a:schemeClr val="tx2">
                    <a:lumMod val="75000"/>
                  </a:schemeClr>
                </a:solidFill>
              </a:rPr>
              <a:t>Animals</a:t>
            </a:r>
            <a:br>
              <a:rPr lang="en-US" dirty="0" smtClean="0">
                <a:solidFill>
                  <a:schemeClr val="tx2">
                    <a:lumMod val="75000"/>
                  </a:schemeClr>
                </a:solidFill>
              </a:rPr>
            </a:br>
            <a:r>
              <a:rPr lang="en-US" dirty="0" smtClean="0">
                <a:solidFill>
                  <a:schemeClr val="tx2">
                    <a:lumMod val="75000"/>
                  </a:schemeClr>
                </a:solidFill>
              </a:rPr>
              <a:t>(South African Tiger)</a:t>
            </a:r>
            <a:endParaRPr lang="en-US" dirty="0">
              <a:solidFill>
                <a:schemeClr val="tx2">
                  <a:lumMod val="75000"/>
                </a:schemeClr>
              </a:solidFill>
            </a:endParaRPr>
          </a:p>
        </p:txBody>
      </p:sp>
      <p:pic>
        <p:nvPicPr>
          <p:cNvPr id="16386" name="Content Placeholder 3" descr="0214tigers.jpg"/>
          <p:cNvPicPr>
            <a:picLocks noGrp="1" noChangeAspect="1"/>
          </p:cNvPicPr>
          <p:nvPr>
            <p:ph idx="1"/>
          </p:nvPr>
        </p:nvPicPr>
        <p:blipFill>
          <a:blip r:embed="rId2"/>
          <a:srcRect/>
          <a:stretch>
            <a:fillRect/>
          </a:stretch>
        </p:blipFill>
        <p:spPr>
          <a:xfrm>
            <a:off x="381000" y="1524000"/>
            <a:ext cx="8458200" cy="51816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accent1">
                    <a:lumMod val="50000"/>
                  </a:schemeClr>
                </a:solidFill>
              </a:rPr>
              <a:t>Animals</a:t>
            </a:r>
            <a:endParaRPr lang="en-US" dirty="0">
              <a:solidFill>
                <a:schemeClr val="accent1">
                  <a:lumMod val="50000"/>
                </a:schemeClr>
              </a:solidFill>
            </a:endParaRPr>
          </a:p>
        </p:txBody>
      </p:sp>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r>
              <a:rPr lang="en-US" dirty="0" smtClean="0">
                <a:ln>
                  <a:solidFill>
                    <a:schemeClr val="bg1"/>
                  </a:solidFill>
                </a:ln>
                <a:solidFill>
                  <a:schemeClr val="accent1">
                    <a:lumMod val="50000"/>
                  </a:schemeClr>
                </a:solidFill>
              </a:rPr>
              <a:t>Another animal in South Africa is the white lion. The white lion is very rare in South Africa. Only 3 tribes of white lions are left in South Africa because they are unprotected by the law.</a:t>
            </a:r>
            <a:endParaRPr lang="en-US" dirty="0">
              <a:ln>
                <a:solidFill>
                  <a:schemeClr val="bg1"/>
                </a:solidFill>
              </a:ln>
              <a:solidFill>
                <a:schemeClr val="accent1">
                  <a:lumMod val="50000"/>
                </a:schemeClr>
              </a:solidFill>
            </a:endParaRPr>
          </a:p>
        </p:txBody>
      </p:sp>
      <p:pic>
        <p:nvPicPr>
          <p:cNvPr id="17411" name="Content Placeholder 4" descr="south african whitelions endangered.jpg"/>
          <p:cNvPicPr>
            <a:picLocks noGrp="1"/>
          </p:cNvPicPr>
          <p:nvPr>
            <p:ph sz="half" idx="1"/>
          </p:nvPr>
        </p:nvPicPr>
        <p:blipFill>
          <a:blip r:embed="rId2"/>
          <a:srcRect/>
          <a:stretch>
            <a:fillRect/>
          </a:stretch>
        </p:blipFill>
        <p:spPr>
          <a:xfrm>
            <a:off x="152400" y="2133600"/>
            <a:ext cx="4495800" cy="3810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solidFill>
                  <a:schemeClr val="tx2">
                    <a:lumMod val="75000"/>
                  </a:schemeClr>
                </a:solidFill>
              </a:rPr>
              <a:t>Clifton Bay and Beach </a:t>
            </a:r>
            <a:br>
              <a:rPr lang="en-US" dirty="0" smtClean="0">
                <a:solidFill>
                  <a:schemeClr val="tx2">
                    <a:lumMod val="75000"/>
                  </a:schemeClr>
                </a:solidFill>
              </a:rPr>
            </a:br>
            <a:r>
              <a:rPr lang="en-US" dirty="0" smtClean="0">
                <a:solidFill>
                  <a:schemeClr val="tx2">
                    <a:lumMod val="75000"/>
                  </a:schemeClr>
                </a:solidFill>
              </a:rPr>
              <a:t>(located in Cape Town)</a:t>
            </a:r>
            <a:endParaRPr lang="en-US" dirty="0">
              <a:solidFill>
                <a:schemeClr val="tx2">
                  <a:lumMod val="75000"/>
                </a:schemeClr>
              </a:solidFill>
            </a:endParaRPr>
          </a:p>
        </p:txBody>
      </p:sp>
      <p:pic>
        <p:nvPicPr>
          <p:cNvPr id="18434" name="Content Placeholder 3" descr="south africa2.jpg"/>
          <p:cNvPicPr>
            <a:picLocks noGrp="1"/>
          </p:cNvPicPr>
          <p:nvPr>
            <p:ph idx="1"/>
          </p:nvPr>
        </p:nvPicPr>
        <p:blipFill>
          <a:blip r:embed="rId2"/>
          <a:srcRect/>
          <a:stretch>
            <a:fillRect/>
          </a:stretch>
        </p:blipFill>
        <p:spPr>
          <a:xfrm>
            <a:off x="685800" y="1600200"/>
            <a:ext cx="7848600" cy="50292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75000"/>
                  </a:schemeClr>
                </a:solidFill>
              </a:rPr>
              <a:t>Table Mountain National Park</a:t>
            </a:r>
            <a:endParaRPr lang="en-US" dirty="0">
              <a:solidFill>
                <a:schemeClr val="tx2">
                  <a:lumMod val="75000"/>
                </a:schemeClr>
              </a:solidFill>
            </a:endParaRPr>
          </a:p>
        </p:txBody>
      </p:sp>
      <p:pic>
        <p:nvPicPr>
          <p:cNvPr id="19458" name="Content Placeholder 3" descr="south africa table mountan nat. prk..jpg"/>
          <p:cNvPicPr>
            <a:picLocks noGrp="1"/>
          </p:cNvPicPr>
          <p:nvPr>
            <p:ph idx="1"/>
          </p:nvPr>
        </p:nvPicPr>
        <p:blipFill>
          <a:blip r:embed="rId2"/>
          <a:srcRect/>
          <a:stretch>
            <a:fillRect/>
          </a:stretch>
        </p:blipFill>
        <p:spPr>
          <a:xfrm>
            <a:off x="381000" y="1371600"/>
            <a:ext cx="8229600" cy="49530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solidFill>
                  <a:schemeClr val="tx2">
                    <a:lumMod val="75000"/>
                  </a:schemeClr>
                </a:solidFill>
              </a:rPr>
              <a:t>Vineyards</a:t>
            </a:r>
            <a:br>
              <a:rPr lang="en-US" dirty="0" smtClean="0">
                <a:solidFill>
                  <a:schemeClr val="tx2">
                    <a:lumMod val="75000"/>
                  </a:schemeClr>
                </a:solidFill>
              </a:rPr>
            </a:br>
            <a:r>
              <a:rPr lang="en-US" dirty="0" smtClean="0">
                <a:solidFill>
                  <a:schemeClr val="tx2">
                    <a:lumMod val="75000"/>
                  </a:schemeClr>
                </a:solidFill>
              </a:rPr>
              <a:t>(located in </a:t>
            </a:r>
            <a:r>
              <a:rPr lang="en-US" dirty="0" err="1" smtClean="0">
                <a:solidFill>
                  <a:schemeClr val="tx2">
                    <a:lumMod val="75000"/>
                  </a:schemeClr>
                </a:solidFill>
              </a:rPr>
              <a:t>Franschhoek</a:t>
            </a:r>
            <a:r>
              <a:rPr lang="en-US" dirty="0" smtClean="0">
                <a:solidFill>
                  <a:schemeClr val="tx2">
                    <a:lumMod val="75000"/>
                  </a:schemeClr>
                </a:solidFill>
              </a:rPr>
              <a:t>)</a:t>
            </a:r>
            <a:endParaRPr lang="en-US" dirty="0">
              <a:solidFill>
                <a:schemeClr val="tx2">
                  <a:lumMod val="75000"/>
                </a:schemeClr>
              </a:solidFill>
            </a:endParaRPr>
          </a:p>
        </p:txBody>
      </p:sp>
      <p:pic>
        <p:nvPicPr>
          <p:cNvPr id="20482" name="Content Placeholder 3" descr="south africa vineyard in franschhoek.jpg"/>
          <p:cNvPicPr>
            <a:picLocks noGrp="1"/>
          </p:cNvPicPr>
          <p:nvPr>
            <p:ph idx="1"/>
          </p:nvPr>
        </p:nvPicPr>
        <p:blipFill>
          <a:blip r:embed="rId2"/>
          <a:srcRect/>
          <a:stretch>
            <a:fillRect/>
          </a:stretch>
        </p:blipFill>
        <p:spPr>
          <a:xfrm>
            <a:off x="304800" y="1676400"/>
            <a:ext cx="8382000" cy="48006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2">
                    <a:lumMod val="75000"/>
                  </a:schemeClr>
                </a:solidFill>
              </a:rPr>
              <a:t>Boulder Beach</a:t>
            </a:r>
            <a:endParaRPr lang="en-US" dirty="0">
              <a:solidFill>
                <a:schemeClr val="tx2">
                  <a:lumMod val="75000"/>
                </a:schemeClr>
              </a:solidFill>
            </a:endParaRPr>
          </a:p>
        </p:txBody>
      </p:sp>
      <p:pic>
        <p:nvPicPr>
          <p:cNvPr id="21506" name="Content Placeholder 3" descr="south-africa boulder beach.jpg"/>
          <p:cNvPicPr>
            <a:picLocks noGrp="1"/>
          </p:cNvPicPr>
          <p:nvPr>
            <p:ph idx="1"/>
          </p:nvPr>
        </p:nvPicPr>
        <p:blipFill>
          <a:blip r:embed="rId2"/>
          <a:srcRect/>
          <a:stretch>
            <a:fillRect/>
          </a:stretch>
        </p:blipFill>
        <p:spPr>
          <a:xfrm>
            <a:off x="381000" y="1371600"/>
            <a:ext cx="8382000" cy="52578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192</TotalTime>
  <Words>62</Words>
  <Application>Microsoft Office PowerPoint</Application>
  <PresentationFormat>On-screen Show (4:3)</PresentationFormat>
  <Paragraphs>20</Paragraphs>
  <Slides>16</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16</vt:i4>
      </vt:variant>
    </vt:vector>
  </HeadingPairs>
  <TitlesOfParts>
    <vt:vector size="19" baseType="lpstr">
      <vt:lpstr>Calibri</vt:lpstr>
      <vt:lpstr>Arial</vt:lpstr>
      <vt:lpstr>Office Theme</vt:lpstr>
      <vt:lpstr>Slide 1</vt:lpstr>
      <vt:lpstr>Animals</vt:lpstr>
      <vt:lpstr>Animals</vt:lpstr>
      <vt:lpstr>Animals (South African Tiger)</vt:lpstr>
      <vt:lpstr>Animals</vt:lpstr>
      <vt:lpstr>Clifton Bay and Beach  (located in Cape Town)</vt:lpstr>
      <vt:lpstr>Table Mountain National Park</vt:lpstr>
      <vt:lpstr>Vineyards (located in Franschhoek)</vt:lpstr>
      <vt:lpstr>Boulder Beach</vt:lpstr>
      <vt:lpstr>Sports</vt:lpstr>
      <vt:lpstr>Slide 11</vt:lpstr>
      <vt:lpstr>Leaders</vt:lpstr>
      <vt:lpstr>Slide 13</vt:lpstr>
      <vt:lpstr>Money</vt:lpstr>
      <vt:lpstr>Population</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Your User Name</dc:creator>
  <cp:lastModifiedBy>WAC</cp:lastModifiedBy>
  <cp:revision>23</cp:revision>
  <dcterms:created xsi:type="dcterms:W3CDTF">2011-05-05T15:08:29Z</dcterms:created>
  <dcterms:modified xsi:type="dcterms:W3CDTF">2011-05-23T17:30:52Z</dcterms:modified>
</cp:coreProperties>
</file>